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  <a:lvl2pPr marL="777875" indent="-333375" algn="ctr">
              <a:spcBef>
                <a:spcPts val="0"/>
              </a:spcBef>
              <a:defRPr i="1" sz="2400"/>
            </a:lvl2pPr>
            <a:lvl3pPr marL="1222375" indent="-333375" algn="ctr">
              <a:spcBef>
                <a:spcPts val="0"/>
              </a:spcBef>
              <a:defRPr i="1" sz="2400"/>
            </a:lvl3pPr>
            <a:lvl4pPr marL="1666875" indent="-333375" algn="ctr">
              <a:spcBef>
                <a:spcPts val="0"/>
              </a:spcBef>
              <a:defRPr i="1" sz="2400"/>
            </a:lvl4pPr>
            <a:lvl5pPr marL="2111375" indent="-333375" algn="ctr">
              <a:spcBef>
                <a:spcPts val="0"/>
              </a:spcBef>
              <a:defRPr i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/>
          <p:nvPr>
            <p:ph type="body" sz="quarter" idx="13"/>
          </p:nvPr>
        </p:nvSpPr>
        <p:spPr>
          <a:xfrm>
            <a:off x="1270000" y="4267112"/>
            <a:ext cx="10464800" cy="609777"/>
          </a:xfrm>
          <a:prstGeom prst="rect">
            <a:avLst/>
          </a:prstGeom>
        </p:spPr>
        <p:txBody>
          <a:bodyPr/>
          <a:lstStyle/>
          <a:p>
            <a:pPr marL="0" indent="0" algn="ctr" defTabSz="572516">
              <a:spcBef>
                <a:spcPts val="0"/>
              </a:spcBef>
              <a:buSzTx/>
              <a:buNone/>
              <a:defRPr sz="3332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165.png" descr="g16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2602" y="2582338"/>
            <a:ext cx="8739596" cy="5785148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(Frye,…Bauer,…et al. 2018)"/>
          <p:cNvSpPr txBox="1"/>
          <p:nvPr/>
        </p:nvSpPr>
        <p:spPr>
          <a:xfrm>
            <a:off x="257309" y="8802900"/>
            <a:ext cx="3768329" cy="431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(Frye,…Bauer,…et al. 2018)</a:t>
            </a:r>
          </a:p>
        </p:txBody>
      </p:sp>
      <p:sp>
        <p:nvSpPr>
          <p:cNvPr id="121" name="Measuring the Dynamical Masses of…"/>
          <p:cNvSpPr txBox="1"/>
          <p:nvPr>
            <p:ph type="title"/>
          </p:nvPr>
        </p:nvSpPr>
        <p:spPr>
          <a:xfrm>
            <a:off x="706165" y="-254043"/>
            <a:ext cx="11592470" cy="1859547"/>
          </a:xfrm>
          <a:prstGeom prst="rect">
            <a:avLst/>
          </a:prstGeom>
        </p:spPr>
        <p:txBody>
          <a:bodyPr anchor="b"/>
          <a:lstStyle>
            <a:lvl1pPr defTabSz="457200"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Characterization and Analysis of Massive Space Telescopes</a:t>
            </a:r>
          </a:p>
        </p:txBody>
      </p:sp>
      <p:sp>
        <p:nvSpPr>
          <p:cNvPr id="122" name="Adam Bauer…"/>
          <p:cNvSpPr txBox="1"/>
          <p:nvPr>
            <p:ph type="body" sz="quarter" idx="4294967295"/>
          </p:nvPr>
        </p:nvSpPr>
        <p:spPr>
          <a:xfrm>
            <a:off x="1365580" y="1565050"/>
            <a:ext cx="10115831" cy="953645"/>
          </a:xfrm>
          <a:prstGeom prst="rect">
            <a:avLst/>
          </a:prstGeom>
        </p:spPr>
        <p:txBody>
          <a:bodyPr anchor="t"/>
          <a:lstStyle/>
          <a:p>
            <a:pPr marL="0" indent="0" algn="ctr" defTabSz="554990">
              <a:spcBef>
                <a:spcPts val="0"/>
              </a:spcBef>
              <a:buSzTx/>
              <a:buNone/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Adam Bauer</a:t>
            </a:r>
          </a:p>
          <a:p>
            <a:pPr marL="0" indent="0" algn="ctr" defTabSz="554990">
              <a:spcBef>
                <a:spcPts val="0"/>
              </a:spcBef>
              <a:buSzTx/>
              <a:buNone/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PI: Dr. Brenda Frye</a:t>
            </a:r>
          </a:p>
        </p:txBody>
      </p:sp>
      <p:pic>
        <p:nvPicPr>
          <p:cNvPr id="123" name="Screen Shot 2019-04-02 at 17.24.25.png" descr="Screen Shot 2019-04-02 at 17.24.2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717616" y="8480088"/>
            <a:ext cx="839360" cy="1077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400px-NASA_logo.svg.png" descr="400px-NASA_logo.sv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52013" y="8431130"/>
            <a:ext cx="1403099" cy="11750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18300" y="6262501"/>
            <a:ext cx="4643396" cy="9073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f6.pdf" descr="f6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4791" y="-949357"/>
            <a:ext cx="6130417" cy="7933481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(Frye,…Bauer,…et al. 2018)"/>
          <p:cNvSpPr txBox="1"/>
          <p:nvPr/>
        </p:nvSpPr>
        <p:spPr>
          <a:xfrm>
            <a:off x="8876376" y="9118416"/>
            <a:ext cx="3768329" cy="431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(Frye,…Bauer,…et al. 2018)</a:t>
            </a:r>
          </a:p>
        </p:txBody>
      </p:sp>
      <p:pic>
        <p:nvPicPr>
          <p:cNvPr id="129" name="f15a.pdf" descr="f15a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4039" y="-198493"/>
            <a:ext cx="6002176" cy="97535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32967" y="7615911"/>
            <a:ext cx="4814065" cy="4087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foo.png" descr="fo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69711" y="5435794"/>
            <a:ext cx="3944365" cy="3795416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We draw a bifurcation line through the middle of the cluster and compute velocity with respect to the cluster redshift.…"/>
          <p:cNvSpPr txBox="1"/>
          <p:nvPr/>
        </p:nvSpPr>
        <p:spPr>
          <a:xfrm>
            <a:off x="109628" y="6005801"/>
            <a:ext cx="8466784" cy="2488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3375" indent="-333375" algn="l">
              <a:buSzPct val="145000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We draw a bifurcation line through the middle of the cluster and compute velocity </a:t>
            </a:r>
            <a:r>
              <a:rPr i="1"/>
              <a:t>with respect </a:t>
            </a:r>
            <a:r>
              <a:t>to the cluster redshift.</a:t>
            </a:r>
          </a:p>
          <a:p>
            <a:pPr marL="333375" indent="-333375" algn="l">
              <a:buSzPct val="145000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We find that the NE region is situated behind the SW region.</a:t>
            </a:r>
          </a:p>
          <a:p>
            <a:pPr marL="333375" indent="-333375" algn="l">
              <a:buSzPct val="145000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hollow squares show emission lines and are likely infalling galaxies.</a:t>
            </a:r>
          </a:p>
          <a:p>
            <a:pPr marL="333375" indent="-333375" algn="l">
              <a:buSzPct val="145000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next step: we will combine imaging from optical through IR to estimate photometric redshifts.</a:t>
            </a:r>
          </a:p>
        </p:txBody>
      </p:sp>
      <p:pic>
        <p:nvPicPr>
          <p:cNvPr id="134" name="ra_dec.png" descr="ra_dec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4216400" y="898359"/>
            <a:ext cx="4572000" cy="4572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projdist_velocitySCALED.png" descr="projdist_velocitySCALED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30227" y="832196"/>
            <a:ext cx="4577328" cy="4577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f4_argosflip.png" descr="f4_argosflip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flipH="1" rot="15824670">
            <a:off x="-60750" y="1134544"/>
            <a:ext cx="4920776" cy="3690584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LBT Luci-ARGOS K"/>
          <p:cNvSpPr txBox="1"/>
          <p:nvPr/>
        </p:nvSpPr>
        <p:spPr>
          <a:xfrm rot="21236722">
            <a:off x="636263" y="98314"/>
            <a:ext cx="2886374" cy="431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LBT Luci-ARGOS K</a:t>
            </a:r>
          </a:p>
        </p:txBody>
      </p:sp>
      <p:pic>
        <p:nvPicPr>
          <p:cNvPr id="138" name="Line" descr="Lin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52124" y="2781687"/>
            <a:ext cx="12189453" cy="76202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Rectangle"/>
          <p:cNvSpPr/>
          <p:nvPr/>
        </p:nvSpPr>
        <p:spPr>
          <a:xfrm rot="19726333">
            <a:off x="9872240" y="1033908"/>
            <a:ext cx="1339306" cy="3571762"/>
          </a:xfrm>
          <a:prstGeom prst="rect">
            <a:avLst/>
          </a:prstGeom>
          <a:solidFill>
            <a:srgbClr val="F7BA01">
              <a:alpha val="42476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</a:p>
        </p:txBody>
      </p:sp>
      <p:sp>
        <p:nvSpPr>
          <p:cNvPr id="140" name="LBT/LBC g-band"/>
          <p:cNvSpPr txBox="1"/>
          <p:nvPr/>
        </p:nvSpPr>
        <p:spPr>
          <a:xfrm>
            <a:off x="9328571" y="9257479"/>
            <a:ext cx="2426644" cy="431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LBT/LBC g-band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hotometric Redshift Estimation"/>
          <p:cNvSpPr txBox="1"/>
          <p:nvPr>
            <p:ph type="title"/>
          </p:nvPr>
        </p:nvSpPr>
        <p:spPr>
          <a:xfrm>
            <a:off x="952500" y="-137918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Photometric Redshift Estimation </a:t>
            </a:r>
          </a:p>
        </p:txBody>
      </p:sp>
      <p:pic>
        <p:nvPicPr>
          <p:cNvPr id="143" name="Screen Shot 2019-03-31 at 21.42.01.png" descr="Screen Shot 2019-03-31 at 21.42.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8358" y="4391693"/>
            <a:ext cx="7108084" cy="5097246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For objects that are too dim to get spectroscopic redshifts, we rely on photometric redshifts.…"/>
          <p:cNvSpPr txBox="1"/>
          <p:nvPr/>
        </p:nvSpPr>
        <p:spPr>
          <a:xfrm>
            <a:off x="616320" y="1545807"/>
            <a:ext cx="11772160" cy="2488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3375" indent="-333375" algn="l">
              <a:buSzPct val="145000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For objects that are too dim to get spectroscopic redshifts, we rely on photometric redshifts.</a:t>
            </a:r>
          </a:p>
          <a:p>
            <a:pPr marL="333375" indent="-333375" algn="l">
              <a:buSzPct val="145000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333375" indent="-333375" algn="l">
              <a:buSzPct val="145000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Each photometric profile gives us a cluster of points at a specific band.</a:t>
            </a:r>
          </a:p>
          <a:p>
            <a:pPr marL="333375" indent="-333375" algn="l">
              <a:buSzPct val="145000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333375" indent="-333375" algn="l">
              <a:buSzPct val="145000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We fit the points to “templates” from objects of known redshift.</a:t>
            </a:r>
          </a:p>
          <a:p>
            <a:pPr marL="333375" indent="-333375" algn="l">
              <a:buSzPct val="145000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333375" indent="-333375" algn="l">
              <a:buSzPct val="145000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Using Bayesian interference, we update which “template” gives a best fit.</a:t>
            </a:r>
          </a:p>
        </p:txBody>
      </p:sp>
      <p:sp>
        <p:nvSpPr>
          <p:cNvPr id="145" name="(Taken from stsci.edu)"/>
          <p:cNvSpPr txBox="1"/>
          <p:nvPr/>
        </p:nvSpPr>
        <p:spPr>
          <a:xfrm>
            <a:off x="9839903" y="9186334"/>
            <a:ext cx="3018533" cy="431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(Taken from stsci.edu)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Acknowledgements"/>
          <p:cNvSpPr txBox="1"/>
          <p:nvPr>
            <p:ph type="title"/>
          </p:nvPr>
        </p:nvSpPr>
        <p:spPr>
          <a:xfrm>
            <a:off x="952500" y="149948"/>
            <a:ext cx="11099800" cy="2159002"/>
          </a:xfrm>
          <a:prstGeom prst="rect">
            <a:avLst/>
          </a:prstGeom>
        </p:spPr>
        <p:txBody>
          <a:bodyPr/>
          <a:lstStyle>
            <a:lvl1pPr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Acknowledgements</a:t>
            </a:r>
          </a:p>
        </p:txBody>
      </p:sp>
      <p:sp>
        <p:nvSpPr>
          <p:cNvPr id="148" name="For objects that are too dim to get spectroscopic redshifts, we rely on photometric redshifts.…"/>
          <p:cNvSpPr txBox="1"/>
          <p:nvPr/>
        </p:nvSpPr>
        <p:spPr>
          <a:xfrm>
            <a:off x="616320" y="2378198"/>
            <a:ext cx="11772160" cy="2754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UA/NASA Space Grant Consortium</a:t>
            </a:r>
          </a:p>
          <a:p>
            <a:pPr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Dr. Brenda Frye (UA)</a:t>
            </a:r>
          </a:p>
          <a:p>
            <a:pPr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Dr. Phil Pinto (UA)</a:t>
            </a:r>
          </a:p>
          <a:p>
            <a:pPr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Dr. Mischa Schirmer (Max Planck Institute for Astronomy)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